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ADLaM Display" panose="02010000000000000000" pitchFamily="2" charset="0"/>
      <p:regular r:id="rId10"/>
    </p:embeddedFont>
    <p:embeddedFont>
      <p:font typeface="Heebo Bold" panose="020B0604020202020204" charset="-79"/>
      <p:bold r:id="rId11"/>
    </p:embeddedFont>
    <p:embeddedFont>
      <p:font typeface="Heebo Light" pitchFamily="2" charset="-79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66"/>
    <a:srgbClr val="0D0A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5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0574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inriddham/Credit_Card_Financial_Dashboard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inriddham/Credit_Card_Financial_Dashboard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ridjain29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38814"/>
            <a:ext cx="7825502" cy="3217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endParaRPr lang="en-US" sz="6150" dirty="0"/>
          </a:p>
        </p:txBody>
      </p:sp>
      <p:sp>
        <p:nvSpPr>
          <p:cNvPr id="3" name="Text 1"/>
          <p:cNvSpPr/>
          <p:nvPr/>
        </p:nvSpPr>
        <p:spPr>
          <a:xfrm>
            <a:off x="793790" y="3257193"/>
            <a:ext cx="782550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endParaRPr lang="en-US" sz="6150" dirty="0"/>
          </a:p>
        </p:txBody>
      </p:sp>
      <p:sp>
        <p:nvSpPr>
          <p:cNvPr id="4" name="Text 2"/>
          <p:cNvSpPr/>
          <p:nvPr/>
        </p:nvSpPr>
        <p:spPr>
          <a:xfrm>
            <a:off x="1156693" y="4991664"/>
            <a:ext cx="782550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endParaRPr lang="en-US" sz="6150" dirty="0"/>
          </a:p>
        </p:txBody>
      </p:sp>
      <p:sp>
        <p:nvSpPr>
          <p:cNvPr id="5" name="Shape 3"/>
          <p:cNvSpPr/>
          <p:nvPr/>
        </p:nvSpPr>
        <p:spPr>
          <a:xfrm>
            <a:off x="793790" y="591085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67" y="5841383"/>
            <a:ext cx="555795" cy="55579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519596" y="5894641"/>
            <a:ext cx="212026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Heebo Bold" pitchFamily="34" charset="0"/>
                <a:ea typeface="Heebo Bold" pitchFamily="34" charset="-122"/>
                <a:cs typeface="Heebo Bold" pitchFamily="34" charset="-120"/>
              </a:rPr>
              <a:t>by Riddham Jain</a:t>
            </a:r>
            <a:endParaRPr lang="en-US" sz="2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819CA5-BF21-D6B9-3FCE-E1B62C864E4E}"/>
              </a:ext>
            </a:extLst>
          </p:cNvPr>
          <p:cNvSpPr txBox="1"/>
          <p:nvPr/>
        </p:nvSpPr>
        <p:spPr>
          <a:xfrm>
            <a:off x="562436" y="1299478"/>
            <a:ext cx="106637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dirty="0">
                <a:solidFill>
                  <a:srgbClr val="CCFF66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CREDIT CARD</a:t>
            </a:r>
            <a:endParaRPr lang="en-IN" sz="7200" dirty="0">
              <a:solidFill>
                <a:srgbClr val="CCFF66"/>
              </a:solidFill>
            </a:endParaRPr>
          </a:p>
          <a:p>
            <a:r>
              <a:rPr lang="en-IN" sz="7200" dirty="0">
                <a:solidFill>
                  <a:srgbClr val="CCFF66"/>
                </a:solidFill>
              </a:rPr>
              <a:t>WEEKLY </a:t>
            </a:r>
          </a:p>
          <a:p>
            <a:r>
              <a:rPr lang="en-IN" sz="7200" dirty="0">
                <a:solidFill>
                  <a:srgbClr val="CCFF66"/>
                </a:solidFill>
              </a:rPr>
              <a:t>SALES REPORT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0E735E-DB02-39B2-0153-5868629457A7}"/>
              </a:ext>
            </a:extLst>
          </p:cNvPr>
          <p:cNvSpPr/>
          <p:nvPr/>
        </p:nvSpPr>
        <p:spPr>
          <a:xfrm>
            <a:off x="12735499" y="7480453"/>
            <a:ext cx="1894901" cy="749147"/>
          </a:xfrm>
          <a:prstGeom prst="rect">
            <a:avLst/>
          </a:prstGeom>
          <a:solidFill>
            <a:srgbClr val="0D0A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9990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dirty="0">
                <a:solidFill>
                  <a:srgbClr val="CCFF66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Contents</a:t>
            </a:r>
          </a:p>
        </p:txBody>
      </p:sp>
      <p:sp>
        <p:nvSpPr>
          <p:cNvPr id="3" name="Text 1"/>
          <p:cNvSpPr/>
          <p:nvPr/>
        </p:nvSpPr>
        <p:spPr>
          <a:xfrm>
            <a:off x="793789" y="2467793"/>
            <a:ext cx="13042821" cy="3294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3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Project objective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793790" y="3194893"/>
            <a:ext cx="13042821" cy="1240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3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Data from SQL</a:t>
            </a:r>
            <a:endParaRPr lang="en-US" sz="3200" dirty="0"/>
          </a:p>
        </p:txBody>
      </p:sp>
      <p:sp>
        <p:nvSpPr>
          <p:cNvPr id="5" name="Text 3"/>
          <p:cNvSpPr/>
          <p:nvPr/>
        </p:nvSpPr>
        <p:spPr>
          <a:xfrm>
            <a:off x="793790" y="3933023"/>
            <a:ext cx="13042821" cy="944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3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Data processing &amp; DAX</a:t>
            </a:r>
            <a:endParaRPr lang="en-US" sz="3200" dirty="0"/>
          </a:p>
        </p:txBody>
      </p:sp>
      <p:sp>
        <p:nvSpPr>
          <p:cNvPr id="6" name="Text 4"/>
          <p:cNvSpPr/>
          <p:nvPr/>
        </p:nvSpPr>
        <p:spPr>
          <a:xfrm>
            <a:off x="793788" y="4704203"/>
            <a:ext cx="13042821" cy="61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3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Dashboard &amp; insights</a:t>
            </a:r>
            <a:endParaRPr lang="en-US" sz="3200" dirty="0"/>
          </a:p>
        </p:txBody>
      </p:sp>
      <p:sp>
        <p:nvSpPr>
          <p:cNvPr id="7" name="Text 5"/>
          <p:cNvSpPr/>
          <p:nvPr/>
        </p:nvSpPr>
        <p:spPr>
          <a:xfrm>
            <a:off x="793790" y="5415405"/>
            <a:ext cx="13042821" cy="61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3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Export &amp; share project</a:t>
            </a:r>
            <a:endParaRPr lang="en-US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EAB791-1829-27E2-F6FB-5BB31C777F14}"/>
              </a:ext>
            </a:extLst>
          </p:cNvPr>
          <p:cNvSpPr/>
          <p:nvPr/>
        </p:nvSpPr>
        <p:spPr>
          <a:xfrm>
            <a:off x="12735499" y="7480453"/>
            <a:ext cx="1894901" cy="749147"/>
          </a:xfrm>
          <a:prstGeom prst="rect">
            <a:avLst/>
          </a:prstGeom>
          <a:solidFill>
            <a:srgbClr val="0D0A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9085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dirty="0">
                <a:solidFill>
                  <a:srgbClr val="CCFF66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Project Objective</a:t>
            </a:r>
          </a:p>
        </p:txBody>
      </p:sp>
      <p:sp>
        <p:nvSpPr>
          <p:cNvPr id="3" name="Text 1"/>
          <p:cNvSpPr/>
          <p:nvPr/>
        </p:nvSpPr>
        <p:spPr>
          <a:xfrm>
            <a:off x="793790" y="2448060"/>
            <a:ext cx="13186041" cy="1666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To develop a comprehensive credit card weekly dashboard that provides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3200" dirty="0">
              <a:solidFill>
                <a:srgbClr val="DCD7E5"/>
              </a:solidFill>
              <a:latin typeface="Heebo Light" pitchFamily="34" charset="0"/>
              <a:ea typeface="Heebo Light" pitchFamily="34" charset="-122"/>
              <a:cs typeface="Heebo Light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3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real-time insights into key performance metrics and trends, enabling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3200" dirty="0">
              <a:solidFill>
                <a:srgbClr val="DCD7E5"/>
              </a:solidFill>
              <a:latin typeface="Heebo Light" pitchFamily="34" charset="0"/>
              <a:ea typeface="Heebo Light" pitchFamily="34" charset="-122"/>
              <a:cs typeface="Heebo Light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3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stakeholders to monitor and analyze credit card operations effectively.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793790" y="529806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dirty="0">
                <a:solidFill>
                  <a:srgbClr val="CCFF66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Download Data</a:t>
            </a:r>
          </a:p>
        </p:txBody>
      </p:sp>
      <p:sp>
        <p:nvSpPr>
          <p:cNvPr id="5" name="Text 3"/>
          <p:cNvSpPr/>
          <p:nvPr/>
        </p:nvSpPr>
        <p:spPr>
          <a:xfrm>
            <a:off x="793790" y="6297091"/>
            <a:ext cx="13042821" cy="749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GitHub: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3200" u="sng" dirty="0">
              <a:solidFill>
                <a:srgbClr val="DCD7E5"/>
              </a:solidFill>
              <a:latin typeface="Heebo Light" pitchFamily="34" charset="0"/>
              <a:ea typeface="Heebo Light" pitchFamily="34" charset="-122"/>
              <a:cs typeface="Heebo Light" pitchFamily="34" charset="-12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3200" u="sng" dirty="0">
                <a:solidFill>
                  <a:srgbClr val="8252E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https://github.com/Jainriddham/Credit_Card_Financial_Dashboard</a:t>
            </a:r>
            <a:endParaRPr 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A80F55-00B0-A83F-E6D0-89A00BA2A73F}"/>
              </a:ext>
            </a:extLst>
          </p:cNvPr>
          <p:cNvSpPr/>
          <p:nvPr/>
        </p:nvSpPr>
        <p:spPr>
          <a:xfrm>
            <a:off x="12735499" y="7480453"/>
            <a:ext cx="1894901" cy="749147"/>
          </a:xfrm>
          <a:prstGeom prst="rect">
            <a:avLst/>
          </a:prstGeom>
          <a:solidFill>
            <a:srgbClr val="0D0A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44149"/>
            <a:ext cx="81872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dirty="0">
                <a:solidFill>
                  <a:srgbClr val="CCFF66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Import data to SQL database</a:t>
            </a:r>
          </a:p>
        </p:txBody>
      </p:sp>
      <p:sp>
        <p:nvSpPr>
          <p:cNvPr id="3" name="Text 1"/>
          <p:cNvSpPr/>
          <p:nvPr/>
        </p:nvSpPr>
        <p:spPr>
          <a:xfrm>
            <a:off x="793790" y="2963823"/>
            <a:ext cx="13042821" cy="2136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3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Prepare csv file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793790" y="3690652"/>
            <a:ext cx="13042821" cy="877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3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Create tables in SQL</a:t>
            </a:r>
            <a:endParaRPr lang="en-US" sz="3200" dirty="0"/>
          </a:p>
        </p:txBody>
      </p:sp>
      <p:sp>
        <p:nvSpPr>
          <p:cNvPr id="5" name="Text 3"/>
          <p:cNvSpPr/>
          <p:nvPr/>
        </p:nvSpPr>
        <p:spPr>
          <a:xfrm>
            <a:off x="793790" y="4340646"/>
            <a:ext cx="13042821" cy="669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3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import csv file into SQL</a:t>
            </a:r>
            <a:endParaRPr lang="en-US" sz="3200" dirty="0"/>
          </a:p>
        </p:txBody>
      </p:sp>
      <p:sp>
        <p:nvSpPr>
          <p:cNvPr id="6" name="Text 4"/>
          <p:cNvSpPr/>
          <p:nvPr/>
        </p:nvSpPr>
        <p:spPr>
          <a:xfrm>
            <a:off x="793790" y="5911705"/>
            <a:ext cx="13042821" cy="290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NOTE: Find all SQL queries &amp; project data-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3200" dirty="0">
              <a:solidFill>
                <a:srgbClr val="DCD7E5"/>
              </a:solidFill>
              <a:latin typeface="Heebo Light" pitchFamily="34" charset="0"/>
              <a:ea typeface="Heebo Light" pitchFamily="34" charset="-122"/>
              <a:cs typeface="Heebo Light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3200" u="sng" dirty="0">
                <a:solidFill>
                  <a:srgbClr val="8252E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https://github.com/Jainriddham/Credit_Card_Financial_Dashboard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DBE4D9-65F9-BE61-B7E0-F65BFEB3B4F7}"/>
              </a:ext>
            </a:extLst>
          </p:cNvPr>
          <p:cNvSpPr/>
          <p:nvPr/>
        </p:nvSpPr>
        <p:spPr>
          <a:xfrm>
            <a:off x="12735499" y="7480453"/>
            <a:ext cx="1894901" cy="749147"/>
          </a:xfrm>
          <a:prstGeom prst="rect">
            <a:avLst/>
          </a:prstGeom>
          <a:solidFill>
            <a:srgbClr val="0D0A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02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dirty="0">
                <a:solidFill>
                  <a:srgbClr val="CCFF66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DAX Queries</a:t>
            </a: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34433"/>
            <a:ext cx="9098280" cy="512302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76B53D-75C4-46F8-432B-82A4AEC286DB}"/>
              </a:ext>
            </a:extLst>
          </p:cNvPr>
          <p:cNvSpPr/>
          <p:nvPr/>
        </p:nvSpPr>
        <p:spPr>
          <a:xfrm>
            <a:off x="12735499" y="7480453"/>
            <a:ext cx="1894901" cy="749147"/>
          </a:xfrm>
          <a:prstGeom prst="rect">
            <a:avLst/>
          </a:prstGeom>
          <a:solidFill>
            <a:srgbClr val="0D0A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666" y="597813"/>
            <a:ext cx="9578935" cy="677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5400" dirty="0">
                <a:solidFill>
                  <a:srgbClr val="CCFF66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Project Insights- Week 53 (31st Dec)</a:t>
            </a:r>
          </a:p>
        </p:txBody>
      </p:sp>
      <p:sp>
        <p:nvSpPr>
          <p:cNvPr id="3" name="Text 1"/>
          <p:cNvSpPr/>
          <p:nvPr/>
        </p:nvSpPr>
        <p:spPr>
          <a:xfrm>
            <a:off x="758666" y="1708785"/>
            <a:ext cx="13113068" cy="5922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Heebo Light" pitchFamily="2" charset="-79"/>
                <a:ea typeface="Heebo Light" pitchFamily="34" charset="-122"/>
                <a:cs typeface="Heebo Light" pitchFamily="2" charset="-79"/>
              </a:rPr>
              <a:t>WoW change: </a:t>
            </a:r>
            <a:endParaRPr lang="en-US" sz="2200" dirty="0">
              <a:latin typeface="Heebo Light" pitchFamily="2" charset="-79"/>
              <a:cs typeface="Heebo Light" pitchFamily="2" charset="-79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666" y="2299454"/>
            <a:ext cx="13113068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200" dirty="0">
                <a:solidFill>
                  <a:srgbClr val="DCD7E5"/>
                </a:solidFill>
                <a:latin typeface="Heebo Light" pitchFamily="2" charset="-79"/>
                <a:ea typeface="Heebo Light" pitchFamily="34" charset="-122"/>
                <a:cs typeface="Heebo Light" pitchFamily="2" charset="-79"/>
              </a:rPr>
              <a:t>Revenue increased by 28.8%, </a:t>
            </a:r>
            <a:endParaRPr lang="en-US" sz="2200" dirty="0">
              <a:latin typeface="Heebo Light" pitchFamily="2" charset="-79"/>
              <a:cs typeface="Heebo Light" pitchFamily="2" charset="-79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8666" y="2722126"/>
            <a:ext cx="13113068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200" dirty="0">
                <a:solidFill>
                  <a:srgbClr val="DCD7E5"/>
                </a:solidFill>
                <a:latin typeface="Heebo Light" pitchFamily="2" charset="-79"/>
                <a:ea typeface="Heebo Light" pitchFamily="34" charset="-122"/>
                <a:cs typeface="Heebo Light" pitchFamily="2" charset="-79"/>
              </a:rPr>
              <a:t>Total Transaction Amt &amp; Count increased by xx% &amp; xx% </a:t>
            </a:r>
            <a:endParaRPr lang="en-US" sz="2200" dirty="0">
              <a:latin typeface="Heebo Light" pitchFamily="2" charset="-79"/>
              <a:cs typeface="Heebo Light" pitchFamily="2" charset="-79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8666" y="3144798"/>
            <a:ext cx="13113068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200" dirty="0">
                <a:solidFill>
                  <a:srgbClr val="DCD7E5"/>
                </a:solidFill>
                <a:latin typeface="Heebo Light" pitchFamily="2" charset="-79"/>
                <a:ea typeface="Heebo Light" pitchFamily="34" charset="-122"/>
                <a:cs typeface="Heebo Light" pitchFamily="2" charset="-79"/>
              </a:rPr>
              <a:t> Customer count increased by xx% </a:t>
            </a:r>
            <a:endParaRPr lang="en-US" sz="2200" dirty="0">
              <a:latin typeface="Heebo Light" pitchFamily="2" charset="-79"/>
              <a:cs typeface="Heebo Light" pitchFamily="2" charset="-79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8666" y="3735467"/>
            <a:ext cx="13113068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Heebo Light" pitchFamily="2" charset="-79"/>
                <a:ea typeface="Heebo Light" pitchFamily="34" charset="-122"/>
                <a:cs typeface="Heebo Light" pitchFamily="2" charset="-79"/>
              </a:rPr>
              <a:t>Overview YTD: </a:t>
            </a:r>
            <a:endParaRPr lang="en-US" sz="2200" dirty="0">
              <a:latin typeface="Heebo Light" pitchFamily="2" charset="-79"/>
              <a:cs typeface="Heebo Light" pitchFamily="2" charset="-79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8666" y="4401979"/>
            <a:ext cx="13113068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200" dirty="0">
                <a:solidFill>
                  <a:srgbClr val="DCD7E5"/>
                </a:solidFill>
                <a:latin typeface="Heebo Light" pitchFamily="2" charset="-79"/>
                <a:ea typeface="Heebo Light" pitchFamily="34" charset="-122"/>
                <a:cs typeface="Heebo Light" pitchFamily="2" charset="-79"/>
              </a:rPr>
              <a:t>Overall revenue is 57M </a:t>
            </a:r>
            <a:endParaRPr lang="en-US" sz="2200" dirty="0">
              <a:latin typeface="Heebo Light" pitchFamily="2" charset="-79"/>
              <a:cs typeface="Heebo Light" pitchFamily="2" charset="-79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8666" y="4748808"/>
            <a:ext cx="13113068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200" dirty="0">
                <a:solidFill>
                  <a:srgbClr val="DCD7E5"/>
                </a:solidFill>
                <a:latin typeface="Heebo Light" pitchFamily="2" charset="-79"/>
                <a:ea typeface="Heebo Light" pitchFamily="34" charset="-122"/>
                <a:cs typeface="Heebo Light" pitchFamily="2" charset="-79"/>
              </a:rPr>
              <a:t>Total interest is 8M </a:t>
            </a:r>
            <a:endParaRPr lang="en-US" sz="2200" dirty="0">
              <a:latin typeface="Heebo Light" pitchFamily="2" charset="-79"/>
              <a:cs typeface="Heebo Light" pitchFamily="2" charset="-79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8666" y="5171480"/>
            <a:ext cx="13113068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200" dirty="0">
                <a:solidFill>
                  <a:srgbClr val="DCD7E5"/>
                </a:solidFill>
                <a:latin typeface="Heebo Light" pitchFamily="2" charset="-79"/>
                <a:ea typeface="Heebo Light" pitchFamily="34" charset="-122"/>
                <a:cs typeface="Heebo Light" pitchFamily="2" charset="-79"/>
              </a:rPr>
              <a:t>Total transaction amount is 46M </a:t>
            </a:r>
            <a:endParaRPr lang="en-US" sz="2200" dirty="0">
              <a:latin typeface="Heebo Light" pitchFamily="2" charset="-79"/>
              <a:cs typeface="Heebo Light" pitchFamily="2" charset="-79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58666" y="5594152"/>
            <a:ext cx="13113068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200" dirty="0">
                <a:solidFill>
                  <a:srgbClr val="DCD7E5"/>
                </a:solidFill>
                <a:latin typeface="Heebo Light" pitchFamily="2" charset="-79"/>
                <a:ea typeface="Heebo Light" pitchFamily="34" charset="-122"/>
                <a:cs typeface="Heebo Light" pitchFamily="2" charset="-79"/>
              </a:rPr>
              <a:t>Male customers are contributing more in revenue 31M, female 26M </a:t>
            </a:r>
            <a:endParaRPr lang="en-US" sz="2200" dirty="0">
              <a:latin typeface="Heebo Light" pitchFamily="2" charset="-79"/>
              <a:cs typeface="Heebo Light" pitchFamily="2" charset="-79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58666" y="6016823"/>
            <a:ext cx="13113068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200" dirty="0">
                <a:solidFill>
                  <a:srgbClr val="DCD7E5"/>
                </a:solidFill>
                <a:latin typeface="Heebo Light" pitchFamily="2" charset="-79"/>
                <a:ea typeface="Heebo Light" pitchFamily="34" charset="-122"/>
                <a:cs typeface="Heebo Light" pitchFamily="2" charset="-79"/>
              </a:rPr>
              <a:t>Blue &amp; Silver credit card are contributing to 93% of overall transactions </a:t>
            </a:r>
            <a:endParaRPr lang="en-US" sz="2200" dirty="0">
              <a:latin typeface="Heebo Light" pitchFamily="2" charset="-79"/>
              <a:cs typeface="Heebo Light" pitchFamily="2" charset="-79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58666" y="6439495"/>
            <a:ext cx="13113068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200" dirty="0">
                <a:solidFill>
                  <a:srgbClr val="DCD7E5"/>
                </a:solidFill>
                <a:latin typeface="Heebo Light" pitchFamily="2" charset="-79"/>
                <a:ea typeface="Heebo Light" pitchFamily="34" charset="-122"/>
                <a:cs typeface="Heebo Light" pitchFamily="2" charset="-79"/>
              </a:rPr>
              <a:t>TX, NY &amp; CA is contributing to 68% </a:t>
            </a:r>
            <a:endParaRPr lang="en-US" sz="2200" dirty="0">
              <a:latin typeface="Heebo Light" pitchFamily="2" charset="-79"/>
              <a:cs typeface="Heebo Light" pitchFamily="2" charset="-79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58666" y="6862167"/>
            <a:ext cx="13113068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200" dirty="0">
                <a:solidFill>
                  <a:srgbClr val="DCD7E5"/>
                </a:solidFill>
                <a:latin typeface="Heebo Light" pitchFamily="2" charset="-79"/>
                <a:ea typeface="Heebo Light" pitchFamily="34" charset="-122"/>
                <a:cs typeface="Heebo Light" pitchFamily="2" charset="-79"/>
              </a:rPr>
              <a:t>Overall Activation rate is 57.5%</a:t>
            </a:r>
            <a:endParaRPr lang="en-US" sz="2200" dirty="0">
              <a:latin typeface="Heebo Light" pitchFamily="2" charset="-79"/>
              <a:cs typeface="Heebo Light" pitchFamily="2" charset="-79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58666" y="7284839"/>
            <a:ext cx="13113068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200" dirty="0">
                <a:solidFill>
                  <a:srgbClr val="DCD7E5"/>
                </a:solidFill>
                <a:latin typeface="Heebo Light" pitchFamily="2" charset="-79"/>
                <a:ea typeface="Heebo Light" pitchFamily="34" charset="-122"/>
                <a:cs typeface="Heebo Light" pitchFamily="2" charset="-79"/>
              </a:rPr>
              <a:t>Overall Delinquent rate is 6.06</a:t>
            </a:r>
            <a:endParaRPr lang="en-US" sz="2200" dirty="0">
              <a:latin typeface="Heebo Light" pitchFamily="2" charset="-79"/>
              <a:cs typeface="Heebo Light" pitchFamily="2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3C9A03-C6CE-FE4F-3EED-6B12A665BBB8}"/>
              </a:ext>
            </a:extLst>
          </p:cNvPr>
          <p:cNvSpPr/>
          <p:nvPr/>
        </p:nvSpPr>
        <p:spPr>
          <a:xfrm>
            <a:off x="12735499" y="7480453"/>
            <a:ext cx="1894901" cy="749147"/>
          </a:xfrm>
          <a:prstGeom prst="rect">
            <a:avLst/>
          </a:prstGeom>
          <a:solidFill>
            <a:srgbClr val="0D0A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200">
              <a:latin typeface="Heebo Light" pitchFamily="2" charset="-79"/>
              <a:cs typeface="Heebo Light" pitchFamily="2" charset="-79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1836" y="2434462"/>
            <a:ext cx="6081311" cy="129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endParaRPr lang="en-US" sz="8800" dirty="0">
              <a:solidFill>
                <a:srgbClr val="CCFF66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05655" y="5277080"/>
            <a:ext cx="13528138" cy="3239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3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FOLLOW FOR MORE DATA ANALYTICS RESOURCES 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948313" y="6116430"/>
            <a:ext cx="13042821" cy="355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3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LinkedIn: </a:t>
            </a:r>
            <a:r>
              <a:rPr lang="en-US" sz="3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  <a:hlinkClick r:id="rId3"/>
              </a:rPr>
              <a:t>www.linkedin.com/in/ridjain29</a:t>
            </a:r>
            <a:endParaRPr lang="en-US" sz="3200" dirty="0"/>
          </a:p>
        </p:txBody>
      </p:sp>
      <p:sp>
        <p:nvSpPr>
          <p:cNvPr id="5" name="Text 3"/>
          <p:cNvSpPr/>
          <p:nvPr/>
        </p:nvSpPr>
        <p:spPr>
          <a:xfrm>
            <a:off x="793790" y="48235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12675"/>
            <a:ext cx="13042821" cy="572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E3B862-47B2-EB6E-E086-4C0CDF71198A}"/>
              </a:ext>
            </a:extLst>
          </p:cNvPr>
          <p:cNvSpPr txBox="1"/>
          <p:nvPr/>
        </p:nvSpPr>
        <p:spPr>
          <a:xfrm>
            <a:off x="1" y="2170322"/>
            <a:ext cx="14630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800" dirty="0">
                <a:solidFill>
                  <a:srgbClr val="CCFF66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THANK YOU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350B3F-51AB-E8F5-E37D-D49E26E5C144}"/>
              </a:ext>
            </a:extLst>
          </p:cNvPr>
          <p:cNvSpPr/>
          <p:nvPr/>
        </p:nvSpPr>
        <p:spPr>
          <a:xfrm>
            <a:off x="12735499" y="7480453"/>
            <a:ext cx="1894901" cy="749147"/>
          </a:xfrm>
          <a:prstGeom prst="rect">
            <a:avLst/>
          </a:prstGeom>
          <a:solidFill>
            <a:srgbClr val="0D0A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</TotalTime>
  <Words>241</Words>
  <Application>Microsoft Office PowerPoint</Application>
  <PresentationFormat>Custom</PresentationFormat>
  <Paragraphs>52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Heebo Bold</vt:lpstr>
      <vt:lpstr>Heebo Light</vt:lpstr>
      <vt:lpstr>ADLaM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HP</dc:creator>
  <cp:lastModifiedBy>Riddham Jain</cp:lastModifiedBy>
  <cp:revision>3</cp:revision>
  <dcterms:created xsi:type="dcterms:W3CDTF">2025-07-19T18:12:25Z</dcterms:created>
  <dcterms:modified xsi:type="dcterms:W3CDTF">2025-07-19T19:04:50Z</dcterms:modified>
</cp:coreProperties>
</file>